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Aprila" panose="020B0604020202020204" charset="0"/>
      <p:regular r:id="rId13"/>
    </p:embeddedFont>
    <p:embeddedFont>
      <p:font typeface="Art Nuvo Letterpress" panose="020B0604020202020204" charset="0"/>
      <p:regular r:id="rId14"/>
    </p:embeddedFont>
    <p:embeddedFont>
      <p:font typeface="Baron" panose="020B0604020202020204" charset="0"/>
      <p:regular r:id="rId15"/>
    </p:embeddedFont>
    <p:embeddedFont>
      <p:font typeface="Binggo Wood" panose="020B0604020202020204" charset="0"/>
      <p:regular r:id="rId16"/>
    </p:embeddedFont>
    <p:embeddedFont>
      <p:font typeface="DM Sans" pitchFamily="2" charset="0"/>
      <p:regular r:id="rId17"/>
    </p:embeddedFont>
    <p:embeddedFont>
      <p:font typeface="DM Sans Bold" charset="0"/>
      <p:regular r:id="rId18"/>
    </p:embeddedFont>
    <p:embeddedFont>
      <p:font typeface="Dynamo Condensed Bold" panose="020B0604020202020204" charset="0"/>
      <p:regular r:id="rId19"/>
    </p:embeddedFont>
    <p:embeddedFont>
      <p:font typeface="Dynamo Medium" panose="020B0604020202020204" charset="0"/>
      <p:regular r:id="rId20"/>
    </p:embeddedFont>
    <p:embeddedFont>
      <p:font typeface="Gagalin" panose="020B0604020202020204" charset="0"/>
      <p:regular r:id="rId21"/>
    </p:embeddedFont>
    <p:embeddedFont>
      <p:font typeface="ITC Benguiat" panose="020B0604020202020204" charset="0"/>
      <p:regular r:id="rId22"/>
    </p:embeddedFont>
    <p:embeddedFont>
      <p:font typeface="ITC Benguiat Bold" panose="020B0604020202020204" charset="0"/>
      <p:regular r:id="rId23"/>
    </p:embeddedFont>
    <p:embeddedFont>
      <p:font typeface="Loubag Medium" panose="020B0604020202020204" charset="0"/>
      <p:regular r:id="rId24"/>
    </p:embeddedFont>
    <p:embeddedFont>
      <p:font typeface="Nunito Bold" panose="020B0604020202020204" charset="0"/>
      <p:regular r:id="rId25"/>
    </p:embeddedFont>
    <p:embeddedFont>
      <p:font typeface="Sedgwick Ave" panose="020B0604020202020204" charset="0"/>
      <p:regular r:id="rId26"/>
    </p:embeddedFont>
    <p:embeddedFont>
      <p:font typeface="Zico Display Inline" panose="020B0604020202020204" charset="-79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5.svg"/><Relationship Id="rId5" Type="http://schemas.openxmlformats.org/officeDocument/2006/relationships/image" Target="../media/image35.svg"/><Relationship Id="rId10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6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12.sv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12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6.sv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2.svg"/><Relationship Id="rId5" Type="http://schemas.openxmlformats.org/officeDocument/2006/relationships/image" Target="../media/image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99">
            <a:off x="4298613" y="-5611515"/>
            <a:ext cx="15411678" cy="17334198"/>
          </a:xfrm>
          <a:custGeom>
            <a:avLst/>
            <a:gdLst/>
            <a:ahLst/>
            <a:cxnLst/>
            <a:rect l="l" t="t" r="r" b="b"/>
            <a:pathLst>
              <a:path w="15411678" h="17334198">
                <a:moveTo>
                  <a:pt x="0" y="0"/>
                </a:moveTo>
                <a:lnTo>
                  <a:pt x="15411678" y="0"/>
                </a:lnTo>
                <a:lnTo>
                  <a:pt x="15411678" y="17334198"/>
                </a:lnTo>
                <a:lnTo>
                  <a:pt x="0" y="1733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14751" y="6989146"/>
            <a:ext cx="972008" cy="1000596"/>
          </a:xfrm>
          <a:custGeom>
            <a:avLst/>
            <a:gdLst/>
            <a:ahLst/>
            <a:cxnLst/>
            <a:rect l="l" t="t" r="r" b="b"/>
            <a:pathLst>
              <a:path w="972008" h="1000596">
                <a:moveTo>
                  <a:pt x="0" y="0"/>
                </a:moveTo>
                <a:lnTo>
                  <a:pt x="972008" y="0"/>
                </a:lnTo>
                <a:lnTo>
                  <a:pt x="972008" y="1000597"/>
                </a:lnTo>
                <a:lnTo>
                  <a:pt x="0" y="1000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1448" y="3657300"/>
            <a:ext cx="835578" cy="860154"/>
          </a:xfrm>
          <a:custGeom>
            <a:avLst/>
            <a:gdLst/>
            <a:ahLst/>
            <a:cxnLst/>
            <a:rect l="l" t="t" r="r" b="b"/>
            <a:pathLst>
              <a:path w="835578" h="860154">
                <a:moveTo>
                  <a:pt x="0" y="0"/>
                </a:moveTo>
                <a:lnTo>
                  <a:pt x="835579" y="0"/>
                </a:lnTo>
                <a:lnTo>
                  <a:pt x="835579" y="860154"/>
                </a:lnTo>
                <a:lnTo>
                  <a:pt x="0" y="860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83892" y="8490041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7" y="0"/>
                </a:lnTo>
                <a:lnTo>
                  <a:pt x="1492617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29613" y="451700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8" y="0"/>
                </a:lnTo>
                <a:lnTo>
                  <a:pt x="1492618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57996" y="8257704"/>
            <a:ext cx="1242253" cy="1278790"/>
          </a:xfrm>
          <a:custGeom>
            <a:avLst/>
            <a:gdLst/>
            <a:ahLst/>
            <a:cxnLst/>
            <a:rect l="l" t="t" r="r" b="b"/>
            <a:pathLst>
              <a:path w="1242253" h="1278790">
                <a:moveTo>
                  <a:pt x="0" y="0"/>
                </a:moveTo>
                <a:lnTo>
                  <a:pt x="1242253" y="0"/>
                </a:lnTo>
                <a:lnTo>
                  <a:pt x="1242253" y="1278789"/>
                </a:lnTo>
                <a:lnTo>
                  <a:pt x="0" y="12787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44210" y="142160"/>
            <a:ext cx="5495488" cy="2260555"/>
          </a:xfrm>
          <a:custGeom>
            <a:avLst/>
            <a:gdLst/>
            <a:ahLst/>
            <a:cxnLst/>
            <a:rect l="l" t="t" r="r" b="b"/>
            <a:pathLst>
              <a:path w="5495488" h="2260555">
                <a:moveTo>
                  <a:pt x="0" y="0"/>
                </a:moveTo>
                <a:lnTo>
                  <a:pt x="5495488" y="0"/>
                </a:lnTo>
                <a:lnTo>
                  <a:pt x="5495488" y="2260556"/>
                </a:lnTo>
                <a:lnTo>
                  <a:pt x="0" y="2260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6274" t="-14786" r="-68516" b="-25358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90028" y="900963"/>
            <a:ext cx="18240389" cy="665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12"/>
              </a:lnSpc>
            </a:pPr>
            <a:r>
              <a:rPr lang="en-US" sz="18794">
                <a:solidFill>
                  <a:srgbClr val="3B3E42"/>
                </a:solidFill>
                <a:latin typeface="Art Nuvo Letterpress"/>
              </a:rPr>
              <a:t>PRICE</a:t>
            </a:r>
          </a:p>
          <a:p>
            <a:pPr algn="ctr">
              <a:lnSpc>
                <a:spcPts val="27712"/>
              </a:lnSpc>
            </a:pPr>
            <a:endParaRPr lang="en-US" sz="18794">
              <a:solidFill>
                <a:srgbClr val="3B3E42"/>
              </a:solidFill>
              <a:latin typeface="Art Nuvo Letterpres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435081" y="2402716"/>
            <a:ext cx="8428224" cy="8765353"/>
          </a:xfrm>
          <a:custGeom>
            <a:avLst/>
            <a:gdLst/>
            <a:ahLst/>
            <a:cxnLst/>
            <a:rect l="l" t="t" r="r" b="b"/>
            <a:pathLst>
              <a:path w="8428224" h="8765353">
                <a:moveTo>
                  <a:pt x="0" y="0"/>
                </a:moveTo>
                <a:lnTo>
                  <a:pt x="8428224" y="0"/>
                </a:lnTo>
                <a:lnTo>
                  <a:pt x="8428224" y="8765353"/>
                </a:lnTo>
                <a:lnTo>
                  <a:pt x="0" y="87653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81320" t="-73915" r="-194382" b="-2928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881361" y="3514425"/>
            <a:ext cx="6628660" cy="225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67"/>
              </a:lnSpc>
            </a:pPr>
            <a:r>
              <a:rPr lang="en-US" sz="13897">
                <a:solidFill>
                  <a:srgbClr val="3B3E42"/>
                </a:solidFill>
                <a:latin typeface="Aprila"/>
              </a:rPr>
              <a:t>Wizard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28467" flipH="1">
            <a:off x="716481" y="-1901345"/>
            <a:ext cx="13563850" cy="15255864"/>
          </a:xfrm>
          <a:custGeom>
            <a:avLst/>
            <a:gdLst/>
            <a:ahLst/>
            <a:cxnLst/>
            <a:rect l="l" t="t" r="r" b="b"/>
            <a:pathLst>
              <a:path w="13563850" h="15255864">
                <a:moveTo>
                  <a:pt x="13563851" y="0"/>
                </a:moveTo>
                <a:lnTo>
                  <a:pt x="0" y="0"/>
                </a:lnTo>
                <a:lnTo>
                  <a:pt x="0" y="15255865"/>
                </a:lnTo>
                <a:lnTo>
                  <a:pt x="13563851" y="15255865"/>
                </a:lnTo>
                <a:lnTo>
                  <a:pt x="135638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46552" y="1551602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7" y="0"/>
                </a:lnTo>
                <a:lnTo>
                  <a:pt x="1492617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4156" y="528402"/>
            <a:ext cx="972008" cy="1000596"/>
          </a:xfrm>
          <a:custGeom>
            <a:avLst/>
            <a:gdLst/>
            <a:ahLst/>
            <a:cxnLst/>
            <a:rect l="l" t="t" r="r" b="b"/>
            <a:pathLst>
              <a:path w="972008" h="1000596">
                <a:moveTo>
                  <a:pt x="0" y="0"/>
                </a:moveTo>
                <a:lnTo>
                  <a:pt x="972008" y="0"/>
                </a:lnTo>
                <a:lnTo>
                  <a:pt x="972008" y="1000596"/>
                </a:lnTo>
                <a:lnTo>
                  <a:pt x="0" y="100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98935" y="8637970"/>
            <a:ext cx="1205213" cy="1240660"/>
          </a:xfrm>
          <a:custGeom>
            <a:avLst/>
            <a:gdLst/>
            <a:ahLst/>
            <a:cxnLst/>
            <a:rect l="l" t="t" r="r" b="b"/>
            <a:pathLst>
              <a:path w="1205213" h="1240660">
                <a:moveTo>
                  <a:pt x="0" y="0"/>
                </a:moveTo>
                <a:lnTo>
                  <a:pt x="1205213" y="0"/>
                </a:lnTo>
                <a:lnTo>
                  <a:pt x="1205213" y="1240660"/>
                </a:lnTo>
                <a:lnTo>
                  <a:pt x="0" y="1240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0343" y="7688038"/>
            <a:ext cx="1196714" cy="1231912"/>
          </a:xfrm>
          <a:custGeom>
            <a:avLst/>
            <a:gdLst/>
            <a:ahLst/>
            <a:cxnLst/>
            <a:rect l="l" t="t" r="r" b="b"/>
            <a:pathLst>
              <a:path w="1196714" h="1231912">
                <a:moveTo>
                  <a:pt x="0" y="0"/>
                </a:moveTo>
                <a:lnTo>
                  <a:pt x="1196714" y="0"/>
                </a:lnTo>
                <a:lnTo>
                  <a:pt x="1196714" y="1231912"/>
                </a:lnTo>
                <a:lnTo>
                  <a:pt x="0" y="123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29547" y="216759"/>
            <a:ext cx="8878732" cy="137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</a:pPr>
            <a:endParaRPr lang="en-US" sz="3998" spc="654" dirty="0">
              <a:solidFill>
                <a:srgbClr val="000000"/>
              </a:solidFill>
              <a:latin typeface="Gagalin"/>
            </a:endParaRPr>
          </a:p>
          <a:p>
            <a:pPr algn="ctr">
              <a:lnSpc>
                <a:spcPts val="6609"/>
              </a:lnSpc>
            </a:pPr>
            <a:endParaRPr lang="en-US" sz="3998" spc="654" dirty="0">
              <a:solidFill>
                <a:srgbClr val="000000"/>
              </a:solidFill>
              <a:latin typeface="Gagali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151151-CF90-E754-D478-9B007A7CE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78" y="1528998"/>
            <a:ext cx="17747044" cy="7983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FF5094-72DC-74DB-4D30-2BC874D1EAF6}"/>
              </a:ext>
            </a:extLst>
          </p:cNvPr>
          <p:cNvSpPr/>
          <p:nvPr/>
        </p:nvSpPr>
        <p:spPr>
          <a:xfrm>
            <a:off x="3276600" y="568632"/>
            <a:ext cx="87090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 LAYOUT</a:t>
            </a:r>
          </a:p>
        </p:txBody>
      </p:sp>
    </p:spTree>
    <p:extLst>
      <p:ext uri="{BB962C8B-B14F-4D97-AF65-F5344CB8AC3E}">
        <p14:creationId xmlns:p14="http://schemas.microsoft.com/office/powerpoint/2010/main" val="23432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08465">
            <a:off x="5317292" y="-2172485"/>
            <a:ext cx="12692826" cy="14276185"/>
          </a:xfrm>
          <a:custGeom>
            <a:avLst/>
            <a:gdLst/>
            <a:ahLst/>
            <a:cxnLst/>
            <a:rect l="l" t="t" r="r" b="b"/>
            <a:pathLst>
              <a:path w="12692826" h="14276185">
                <a:moveTo>
                  <a:pt x="0" y="0"/>
                </a:moveTo>
                <a:lnTo>
                  <a:pt x="12692826" y="0"/>
                </a:lnTo>
                <a:lnTo>
                  <a:pt x="12692826" y="14276185"/>
                </a:lnTo>
                <a:lnTo>
                  <a:pt x="0" y="14276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21224" y="2925805"/>
            <a:ext cx="8171505" cy="228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8016">
                <a:solidFill>
                  <a:srgbClr val="231F20"/>
                </a:solidFill>
                <a:latin typeface="Loubag Medium"/>
              </a:rPr>
              <a:t>Thank you for listening!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35656" y="5810735"/>
            <a:ext cx="7942641" cy="35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858">
                <a:solidFill>
                  <a:srgbClr val="231F20"/>
                </a:solidFill>
                <a:latin typeface="Nunito Bold"/>
              </a:rPr>
              <a:t>Don't hesitate to ask any questions!</a:t>
            </a:r>
          </a:p>
        </p:txBody>
      </p:sp>
      <p:sp>
        <p:nvSpPr>
          <p:cNvPr id="5" name="Freeform 5"/>
          <p:cNvSpPr/>
          <p:nvPr/>
        </p:nvSpPr>
        <p:spPr>
          <a:xfrm>
            <a:off x="225680" y="2859130"/>
            <a:ext cx="8118990" cy="11813346"/>
          </a:xfrm>
          <a:custGeom>
            <a:avLst/>
            <a:gdLst/>
            <a:ahLst/>
            <a:cxnLst/>
            <a:rect l="l" t="t" r="r" b="b"/>
            <a:pathLst>
              <a:path w="8118990" h="11813346">
                <a:moveTo>
                  <a:pt x="0" y="0"/>
                </a:moveTo>
                <a:lnTo>
                  <a:pt x="8118990" y="0"/>
                </a:lnTo>
                <a:lnTo>
                  <a:pt x="8118990" y="11813346"/>
                </a:lnTo>
                <a:lnTo>
                  <a:pt x="0" y="11813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68344" y="1362115"/>
            <a:ext cx="972008" cy="1000596"/>
          </a:xfrm>
          <a:custGeom>
            <a:avLst/>
            <a:gdLst/>
            <a:ahLst/>
            <a:cxnLst/>
            <a:rect l="l" t="t" r="r" b="b"/>
            <a:pathLst>
              <a:path w="972008" h="1000596">
                <a:moveTo>
                  <a:pt x="0" y="0"/>
                </a:moveTo>
                <a:lnTo>
                  <a:pt x="972008" y="0"/>
                </a:lnTo>
                <a:lnTo>
                  <a:pt x="972008" y="1000597"/>
                </a:lnTo>
                <a:lnTo>
                  <a:pt x="0" y="100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6531" y="3080137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7" y="0"/>
                </a:lnTo>
                <a:lnTo>
                  <a:pt x="1492617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12991" y="8490041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8" y="0"/>
                </a:lnTo>
                <a:lnTo>
                  <a:pt x="1492618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34523" y="361519"/>
            <a:ext cx="972008" cy="1000596"/>
          </a:xfrm>
          <a:custGeom>
            <a:avLst/>
            <a:gdLst/>
            <a:ahLst/>
            <a:cxnLst/>
            <a:rect l="l" t="t" r="r" b="b"/>
            <a:pathLst>
              <a:path w="972008" h="1000596">
                <a:moveTo>
                  <a:pt x="0" y="0"/>
                </a:moveTo>
                <a:lnTo>
                  <a:pt x="972008" y="0"/>
                </a:lnTo>
                <a:lnTo>
                  <a:pt x="972008" y="1000596"/>
                </a:lnTo>
                <a:lnTo>
                  <a:pt x="0" y="10005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4847" t="-296347" r="-724937" b="-54461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13251" flipH="1">
            <a:off x="-69592" y="-2125660"/>
            <a:ext cx="14090809" cy="15848559"/>
          </a:xfrm>
          <a:custGeom>
            <a:avLst/>
            <a:gdLst/>
            <a:ahLst/>
            <a:cxnLst/>
            <a:rect l="l" t="t" r="r" b="b"/>
            <a:pathLst>
              <a:path w="14090809" h="15848559">
                <a:moveTo>
                  <a:pt x="14090810" y="0"/>
                </a:moveTo>
                <a:lnTo>
                  <a:pt x="0" y="0"/>
                </a:lnTo>
                <a:lnTo>
                  <a:pt x="0" y="15848559"/>
                </a:lnTo>
                <a:lnTo>
                  <a:pt x="14090810" y="15848559"/>
                </a:lnTo>
                <a:lnTo>
                  <a:pt x="14090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20023" y="200126"/>
            <a:ext cx="5495488" cy="2260555"/>
          </a:xfrm>
          <a:custGeom>
            <a:avLst/>
            <a:gdLst/>
            <a:ahLst/>
            <a:cxnLst/>
            <a:rect l="l" t="t" r="r" b="b"/>
            <a:pathLst>
              <a:path w="5495488" h="2260555">
                <a:moveTo>
                  <a:pt x="0" y="0"/>
                </a:moveTo>
                <a:lnTo>
                  <a:pt x="5495488" y="0"/>
                </a:lnTo>
                <a:lnTo>
                  <a:pt x="5495488" y="2260556"/>
                </a:lnTo>
                <a:lnTo>
                  <a:pt x="0" y="2260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274" t="-14786" r="-68516" b="-2535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62657" y="1774575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8" y="0"/>
                </a:lnTo>
                <a:lnTo>
                  <a:pt x="1492618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87292" y="3006431"/>
            <a:ext cx="972008" cy="1000596"/>
          </a:xfrm>
          <a:custGeom>
            <a:avLst/>
            <a:gdLst/>
            <a:ahLst/>
            <a:cxnLst/>
            <a:rect l="l" t="t" r="r" b="b"/>
            <a:pathLst>
              <a:path w="972008" h="1000596">
                <a:moveTo>
                  <a:pt x="0" y="0"/>
                </a:moveTo>
                <a:lnTo>
                  <a:pt x="972008" y="0"/>
                </a:lnTo>
                <a:lnTo>
                  <a:pt x="972008" y="1000596"/>
                </a:lnTo>
                <a:lnTo>
                  <a:pt x="0" y="1000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691" y="8490041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7" y="0"/>
                </a:lnTo>
                <a:lnTo>
                  <a:pt x="1492617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7" name="Freeform 7"/>
          <p:cNvSpPr/>
          <p:nvPr/>
        </p:nvSpPr>
        <p:spPr>
          <a:xfrm rot="-24000">
            <a:off x="10057085" y="2444902"/>
            <a:ext cx="8527005" cy="6842916"/>
          </a:xfrm>
          <a:custGeom>
            <a:avLst/>
            <a:gdLst/>
            <a:ahLst/>
            <a:cxnLst/>
            <a:rect l="l" t="t" r="r" b="b"/>
            <a:pathLst>
              <a:path w="8527005" h="6842916">
                <a:moveTo>
                  <a:pt x="47360" y="0"/>
                </a:moveTo>
                <a:lnTo>
                  <a:pt x="8527005" y="59200"/>
                </a:lnTo>
                <a:lnTo>
                  <a:pt x="8479645" y="6842915"/>
                </a:lnTo>
                <a:lnTo>
                  <a:pt x="0" y="6783715"/>
                </a:lnTo>
                <a:lnTo>
                  <a:pt x="47360" y="0"/>
                </a:lnTo>
                <a:close/>
              </a:path>
            </a:pathLst>
          </a:custGeom>
          <a:blipFill>
            <a:blip r:embed="rId10"/>
            <a:stretch>
              <a:fillRect l="-99014" t="-63831" r="-99408" b="-4534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116538"/>
            <a:ext cx="8448199" cy="724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5"/>
              </a:lnSpc>
            </a:pPr>
            <a:endParaRPr/>
          </a:p>
          <a:p>
            <a:pPr marL="1596389" lvl="2" indent="-532130">
              <a:lnSpc>
                <a:spcPts val="5175"/>
              </a:lnSpc>
              <a:buFont typeface="Arial"/>
              <a:buChar char="⚬"/>
            </a:pPr>
            <a:r>
              <a:rPr lang="en-US" sz="3697">
                <a:solidFill>
                  <a:srgbClr val="000000"/>
                </a:solidFill>
                <a:latin typeface="Binggo Wood"/>
              </a:rPr>
              <a:t>Raghav Mishra (CSE (AI&amp;ML))</a:t>
            </a:r>
          </a:p>
          <a:p>
            <a:pPr marL="1596389" lvl="2" indent="-532130">
              <a:lnSpc>
                <a:spcPts val="5175"/>
              </a:lnSpc>
              <a:buFont typeface="Arial"/>
              <a:buChar char="⚬"/>
            </a:pPr>
            <a:r>
              <a:rPr lang="en-US" sz="3697">
                <a:solidFill>
                  <a:srgbClr val="000000"/>
                </a:solidFill>
                <a:latin typeface="Binggo Wood"/>
              </a:rPr>
              <a:t>Smriti (CSE (AI&amp;ML))</a:t>
            </a:r>
          </a:p>
          <a:p>
            <a:pPr marL="1596389" lvl="2" indent="-532130">
              <a:lnSpc>
                <a:spcPts val="5175"/>
              </a:lnSpc>
              <a:buFont typeface="Arial"/>
              <a:buChar char="⚬"/>
            </a:pPr>
            <a:r>
              <a:rPr lang="en-US" sz="3697">
                <a:solidFill>
                  <a:srgbClr val="000000"/>
                </a:solidFill>
                <a:latin typeface="Binggo Wood"/>
              </a:rPr>
              <a:t>Tanishk Tyagi (CSE (AI&amp;ML))</a:t>
            </a:r>
          </a:p>
          <a:p>
            <a:pPr marL="1596389" lvl="2" indent="-532130">
              <a:lnSpc>
                <a:spcPts val="5175"/>
              </a:lnSpc>
              <a:spcBef>
                <a:spcPct val="0"/>
              </a:spcBef>
              <a:buFont typeface="Arial"/>
              <a:buChar char="⚬"/>
            </a:pPr>
            <a:r>
              <a:rPr lang="en-US" sz="3697">
                <a:solidFill>
                  <a:srgbClr val="000000"/>
                </a:solidFill>
                <a:latin typeface="Binggo Wood"/>
              </a:rPr>
              <a:t>Tanushka Nehra (CSE (AI&amp;ML))</a:t>
            </a:r>
          </a:p>
          <a:p>
            <a:pPr marL="1596389" lvl="2" indent="-532130">
              <a:lnSpc>
                <a:spcPts val="5175"/>
              </a:lnSpc>
              <a:spcBef>
                <a:spcPct val="0"/>
              </a:spcBef>
              <a:buFont typeface="Arial"/>
              <a:buChar char="⚬"/>
            </a:pPr>
            <a:r>
              <a:rPr lang="en-US" sz="3697">
                <a:solidFill>
                  <a:srgbClr val="000000"/>
                </a:solidFill>
                <a:latin typeface="Binggo Wood"/>
              </a:rPr>
              <a:t>Tanushka Verma (CSE (AI&amp;ML))</a:t>
            </a:r>
          </a:p>
          <a:p>
            <a:pPr marL="1596389" lvl="2" indent="-532130">
              <a:lnSpc>
                <a:spcPts val="5175"/>
              </a:lnSpc>
              <a:spcBef>
                <a:spcPct val="0"/>
              </a:spcBef>
              <a:buFont typeface="Arial"/>
              <a:buChar char="⚬"/>
            </a:pPr>
            <a:r>
              <a:rPr lang="en-US" sz="3697">
                <a:solidFill>
                  <a:srgbClr val="000000"/>
                </a:solidFill>
                <a:latin typeface="Binggo Wood"/>
              </a:rPr>
              <a:t>Urvashi Kushwaha (CSE (AI&amp;ML))</a:t>
            </a:r>
          </a:p>
          <a:p>
            <a:pPr>
              <a:lnSpc>
                <a:spcPts val="5175"/>
              </a:lnSpc>
              <a:spcBef>
                <a:spcPct val="0"/>
              </a:spcBef>
            </a:pPr>
            <a:endParaRPr lang="en-US" sz="3697">
              <a:solidFill>
                <a:srgbClr val="000000"/>
              </a:solidFill>
              <a:latin typeface="Binggo Wood"/>
            </a:endParaRPr>
          </a:p>
          <a:p>
            <a:pPr>
              <a:lnSpc>
                <a:spcPts val="5175"/>
              </a:lnSpc>
              <a:spcBef>
                <a:spcPct val="0"/>
              </a:spcBef>
            </a:pPr>
            <a:r>
              <a:rPr lang="en-US" sz="3697">
                <a:solidFill>
                  <a:srgbClr val="000000"/>
                </a:solidFill>
                <a:latin typeface="Binggo Wood"/>
              </a:rPr>
              <a:t>Mentor:</a:t>
            </a:r>
          </a:p>
          <a:p>
            <a:pPr marL="1596389" lvl="2" indent="-532130">
              <a:lnSpc>
                <a:spcPts val="5175"/>
              </a:lnSpc>
              <a:spcBef>
                <a:spcPct val="0"/>
              </a:spcBef>
              <a:buFont typeface="Arial"/>
              <a:buChar char="⚬"/>
            </a:pPr>
            <a:r>
              <a:rPr lang="en-US" sz="3697">
                <a:solidFill>
                  <a:srgbClr val="000000"/>
                </a:solidFill>
                <a:latin typeface="Binggo Wood"/>
              </a:rPr>
              <a:t>Shristi Dhama (CSE AI)</a:t>
            </a:r>
          </a:p>
          <a:p>
            <a:pPr>
              <a:lnSpc>
                <a:spcPts val="5175"/>
              </a:lnSpc>
              <a:spcBef>
                <a:spcPct val="0"/>
              </a:spcBef>
            </a:pPr>
            <a:endParaRPr lang="en-US" sz="3697">
              <a:solidFill>
                <a:srgbClr val="000000"/>
              </a:solidFill>
              <a:latin typeface="Binggo Woo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28908" y="1110232"/>
            <a:ext cx="7215092" cy="151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6"/>
              </a:lnSpc>
            </a:pPr>
            <a:r>
              <a:rPr lang="en-US" sz="6597">
                <a:solidFill>
                  <a:srgbClr val="000000"/>
                </a:solidFill>
                <a:latin typeface="ITC Benguiat Bold"/>
              </a:rPr>
              <a:t>Meet Our Team: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83307">
            <a:off x="5489385" y="-1732470"/>
            <a:ext cx="13143713" cy="14783317"/>
          </a:xfrm>
          <a:custGeom>
            <a:avLst/>
            <a:gdLst/>
            <a:ahLst/>
            <a:cxnLst/>
            <a:rect l="l" t="t" r="r" b="b"/>
            <a:pathLst>
              <a:path w="13143713" h="14783317">
                <a:moveTo>
                  <a:pt x="0" y="0"/>
                </a:moveTo>
                <a:lnTo>
                  <a:pt x="13143713" y="0"/>
                </a:lnTo>
                <a:lnTo>
                  <a:pt x="13143713" y="14783317"/>
                </a:lnTo>
                <a:lnTo>
                  <a:pt x="0" y="14783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78402" y="4627812"/>
            <a:ext cx="1001909" cy="1031376"/>
          </a:xfrm>
          <a:custGeom>
            <a:avLst/>
            <a:gdLst/>
            <a:ahLst/>
            <a:cxnLst/>
            <a:rect l="l" t="t" r="r" b="b"/>
            <a:pathLst>
              <a:path w="1001909" h="1031376">
                <a:moveTo>
                  <a:pt x="0" y="0"/>
                </a:moveTo>
                <a:lnTo>
                  <a:pt x="1001909" y="0"/>
                </a:lnTo>
                <a:lnTo>
                  <a:pt x="1001909" y="1031376"/>
                </a:lnTo>
                <a:lnTo>
                  <a:pt x="0" y="103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08410" y="242713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0" y="0"/>
                </a:lnTo>
                <a:lnTo>
                  <a:pt x="1150890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2391" y="8176725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8" y="0"/>
                </a:lnTo>
                <a:lnTo>
                  <a:pt x="1492618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0427" y="436330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0" y="0"/>
                </a:lnTo>
                <a:lnTo>
                  <a:pt x="1150890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12991" y="8176725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8" y="0"/>
                </a:lnTo>
                <a:lnTo>
                  <a:pt x="1492618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25697" y="5143500"/>
            <a:ext cx="1196714" cy="1231912"/>
          </a:xfrm>
          <a:custGeom>
            <a:avLst/>
            <a:gdLst/>
            <a:ahLst/>
            <a:cxnLst/>
            <a:rect l="l" t="t" r="r" b="b"/>
            <a:pathLst>
              <a:path w="1196714" h="1231912">
                <a:moveTo>
                  <a:pt x="0" y="0"/>
                </a:moveTo>
                <a:lnTo>
                  <a:pt x="1196714" y="0"/>
                </a:lnTo>
                <a:lnTo>
                  <a:pt x="1196714" y="1231912"/>
                </a:lnTo>
                <a:lnTo>
                  <a:pt x="0" y="123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08580" y="1594454"/>
            <a:ext cx="8998454" cy="798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1059" lvl="1" indent="-410529">
              <a:lnSpc>
                <a:spcPts val="5324"/>
              </a:lnSpc>
              <a:buFont typeface="Arial"/>
              <a:buChar char="•"/>
            </a:pPr>
            <a:r>
              <a:rPr lang="en-US" sz="3802">
                <a:solidFill>
                  <a:srgbClr val="000000"/>
                </a:solidFill>
                <a:latin typeface="Gagalin"/>
              </a:rPr>
              <a:t>As e-commerce continues to grow exponentially, consumers are faced with an abundance of choices, making informed decision-making crucial.</a:t>
            </a:r>
          </a:p>
          <a:p>
            <a:pPr>
              <a:lnSpc>
                <a:spcPts val="5324"/>
              </a:lnSpc>
            </a:pPr>
            <a:endParaRPr lang="en-US" sz="3802">
              <a:solidFill>
                <a:srgbClr val="000000"/>
              </a:solidFill>
              <a:latin typeface="Gagalin"/>
            </a:endParaRPr>
          </a:p>
          <a:p>
            <a:pPr marL="821059" lvl="1" indent="-410529">
              <a:lnSpc>
                <a:spcPts val="5324"/>
              </a:lnSpc>
              <a:buFont typeface="Arial"/>
              <a:buChar char="•"/>
            </a:pPr>
            <a:r>
              <a:rPr lang="en-US" sz="3802">
                <a:solidFill>
                  <a:srgbClr val="000000"/>
                </a:solidFill>
                <a:latin typeface="Gagalin"/>
              </a:rPr>
              <a:t>Today, we explore how price comparison websites empower users to make more informed and cost-effective choices in their online purchases.</a:t>
            </a:r>
          </a:p>
          <a:p>
            <a:pPr>
              <a:lnSpc>
                <a:spcPts val="5324"/>
              </a:lnSpc>
            </a:pPr>
            <a:endParaRPr lang="en-US" sz="3802">
              <a:solidFill>
                <a:srgbClr val="000000"/>
              </a:solidFill>
              <a:latin typeface="Gagalin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419646" y="1157962"/>
            <a:ext cx="6523402" cy="8555281"/>
          </a:xfrm>
          <a:custGeom>
            <a:avLst/>
            <a:gdLst/>
            <a:ahLst/>
            <a:cxnLst/>
            <a:rect l="l" t="t" r="r" b="b"/>
            <a:pathLst>
              <a:path w="6523402" h="8555281">
                <a:moveTo>
                  <a:pt x="0" y="0"/>
                </a:moveTo>
                <a:lnTo>
                  <a:pt x="6523401" y="0"/>
                </a:lnTo>
                <a:lnTo>
                  <a:pt x="6523401" y="8555281"/>
                </a:lnTo>
                <a:lnTo>
                  <a:pt x="0" y="85552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81857" y="176038"/>
            <a:ext cx="8925177" cy="10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9"/>
              </a:lnSpc>
            </a:pPr>
            <a:r>
              <a:rPr lang="en-US" sz="6498">
                <a:solidFill>
                  <a:srgbClr val="231F20"/>
                </a:solidFill>
                <a:latin typeface="Sedgwick Ave"/>
              </a:rPr>
              <a:t>Problem Statement: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73717">
            <a:off x="4226107" y="-4073816"/>
            <a:ext cx="14236648" cy="16012589"/>
          </a:xfrm>
          <a:custGeom>
            <a:avLst/>
            <a:gdLst/>
            <a:ahLst/>
            <a:cxnLst/>
            <a:rect l="l" t="t" r="r" b="b"/>
            <a:pathLst>
              <a:path w="14236648" h="16012589">
                <a:moveTo>
                  <a:pt x="0" y="0"/>
                </a:moveTo>
                <a:lnTo>
                  <a:pt x="14236648" y="0"/>
                </a:lnTo>
                <a:lnTo>
                  <a:pt x="14236648" y="16012589"/>
                </a:lnTo>
                <a:lnTo>
                  <a:pt x="0" y="1601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27722" y="713892"/>
            <a:ext cx="5495488" cy="2260555"/>
          </a:xfrm>
          <a:custGeom>
            <a:avLst/>
            <a:gdLst/>
            <a:ahLst/>
            <a:cxnLst/>
            <a:rect l="l" t="t" r="r" b="b"/>
            <a:pathLst>
              <a:path w="5495488" h="2260555">
                <a:moveTo>
                  <a:pt x="0" y="0"/>
                </a:moveTo>
                <a:lnTo>
                  <a:pt x="5495488" y="0"/>
                </a:lnTo>
                <a:lnTo>
                  <a:pt x="5495488" y="2260555"/>
                </a:lnTo>
                <a:lnTo>
                  <a:pt x="0" y="2260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274" t="-14786" r="-68516" b="-2535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29347" y="7538078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7" y="0"/>
                </a:lnTo>
                <a:lnTo>
                  <a:pt x="1492617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76146" y="8593047"/>
            <a:ext cx="935582" cy="963099"/>
          </a:xfrm>
          <a:custGeom>
            <a:avLst/>
            <a:gdLst/>
            <a:ahLst/>
            <a:cxnLst/>
            <a:rect l="l" t="t" r="r" b="b"/>
            <a:pathLst>
              <a:path w="935582" h="963099">
                <a:moveTo>
                  <a:pt x="0" y="0"/>
                </a:moveTo>
                <a:lnTo>
                  <a:pt x="935582" y="0"/>
                </a:lnTo>
                <a:lnTo>
                  <a:pt x="935582" y="963098"/>
                </a:lnTo>
                <a:lnTo>
                  <a:pt x="0" y="9630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14291" y="1521865"/>
            <a:ext cx="12873709" cy="539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Baron"/>
              </a:rPr>
              <a:t>A price comparison website is a platform designed to assist users in comparing the prices of products offered by various online retailers.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Baron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Baron"/>
              </a:rPr>
              <a:t>These platforms employ data collection methods, such as web scraping and API integration, to gather, aggregate, and present product information in an easily understandable format.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Baron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0" y="3086100"/>
            <a:ext cx="7088695" cy="6470045"/>
          </a:xfrm>
          <a:custGeom>
            <a:avLst/>
            <a:gdLst/>
            <a:ahLst/>
            <a:cxnLst/>
            <a:rect l="l" t="t" r="r" b="b"/>
            <a:pathLst>
              <a:path w="7088695" h="6470045">
                <a:moveTo>
                  <a:pt x="0" y="0"/>
                </a:moveTo>
                <a:lnTo>
                  <a:pt x="7088695" y="0"/>
                </a:lnTo>
                <a:lnTo>
                  <a:pt x="7088695" y="6470045"/>
                </a:lnTo>
                <a:lnTo>
                  <a:pt x="0" y="6470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778510" y="246880"/>
            <a:ext cx="13078018" cy="159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10"/>
              </a:lnSpc>
            </a:pPr>
            <a:r>
              <a:rPr lang="en-US" sz="6864">
                <a:solidFill>
                  <a:srgbClr val="000000"/>
                </a:solidFill>
                <a:latin typeface="ITC Benguiat Bold"/>
              </a:rPr>
              <a:t>INTRODUCTION: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90747" y="422643"/>
            <a:ext cx="28269494" cy="9441713"/>
            <a:chOff x="0" y="0"/>
            <a:chExt cx="37692659" cy="1258895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011163" cy="6593071"/>
              <a:chOff x="0" y="0"/>
              <a:chExt cx="6350000" cy="22021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8681496" y="0"/>
              <a:ext cx="19011163" cy="6593071"/>
              <a:chOff x="0" y="0"/>
              <a:chExt cx="6350000" cy="22021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8681496" y="5995880"/>
              <a:ext cx="19011163" cy="6593071"/>
              <a:chOff x="0" y="0"/>
              <a:chExt cx="6350000" cy="22021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995880"/>
              <a:ext cx="19011163" cy="6593071"/>
              <a:chOff x="0" y="0"/>
              <a:chExt cx="6350000" cy="22021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1" name="Freeform 11"/>
          <p:cNvSpPr/>
          <p:nvPr/>
        </p:nvSpPr>
        <p:spPr>
          <a:xfrm>
            <a:off x="16920482" y="1382169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1" y="0"/>
                </a:lnTo>
                <a:lnTo>
                  <a:pt x="1150891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8485101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7" y="0"/>
                </a:lnTo>
                <a:lnTo>
                  <a:pt x="1492617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77535" y="197429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1" y="0"/>
                </a:lnTo>
                <a:lnTo>
                  <a:pt x="1150891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747024" y="9102260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0" y="0"/>
                </a:lnTo>
                <a:lnTo>
                  <a:pt x="1150890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89882" y="2486131"/>
            <a:ext cx="16230600" cy="661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DM Sans"/>
              </a:rPr>
              <a:t>Overview of data collection methods:</a:t>
            </a:r>
          </a:p>
          <a:p>
            <a:pPr marL="718946" lvl="2" indent="-239649" algn="just">
              <a:lnSpc>
                <a:spcPts val="4402"/>
              </a:lnSpc>
              <a:buFont typeface="Arial"/>
              <a:buChar char="⚬"/>
            </a:pPr>
            <a:r>
              <a:rPr lang="en-US" sz="3144">
                <a:solidFill>
                  <a:srgbClr val="000000"/>
                </a:solidFill>
                <a:latin typeface="DM Sans"/>
              </a:rPr>
              <a:t>Price comparison websites utilize various methods, such as web scraping and API integration, to collect and update product information.</a:t>
            </a:r>
          </a:p>
          <a:p>
            <a:pPr algn="just">
              <a:lnSpc>
                <a:spcPts val="4402"/>
              </a:lnSpc>
            </a:pPr>
            <a:endParaRPr lang="en-US" sz="3144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DM Sans"/>
              </a:rPr>
              <a:t>Real-time updates for accuracy:</a:t>
            </a:r>
          </a:p>
          <a:p>
            <a:pPr marL="718946" lvl="2" indent="-239649" algn="just">
              <a:lnSpc>
                <a:spcPts val="4402"/>
              </a:lnSpc>
              <a:buFont typeface="Arial"/>
              <a:buChar char="⚬"/>
            </a:pPr>
            <a:r>
              <a:rPr lang="en-US" sz="3144">
                <a:solidFill>
                  <a:srgbClr val="000000"/>
                </a:solidFill>
                <a:latin typeface="DM Sans"/>
              </a:rPr>
              <a:t>Real-time updates ensure that the information presented is accurate and reflective of the current market.</a:t>
            </a:r>
          </a:p>
          <a:p>
            <a:pPr algn="just">
              <a:lnSpc>
                <a:spcPts val="4402"/>
              </a:lnSpc>
            </a:pPr>
            <a:endParaRPr lang="en-US" sz="3144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DM Sans"/>
              </a:rPr>
              <a:t>User interface design for a seamless experience:</a:t>
            </a:r>
          </a:p>
          <a:p>
            <a:pPr marL="718946" lvl="2" indent="-239649" algn="just">
              <a:lnSpc>
                <a:spcPts val="4402"/>
              </a:lnSpc>
              <a:buFont typeface="Arial"/>
              <a:buChar char="⚬"/>
            </a:pPr>
            <a:r>
              <a:rPr lang="en-US" sz="3144">
                <a:solidFill>
                  <a:srgbClr val="000000"/>
                </a:solidFill>
                <a:latin typeface="DM Sans"/>
              </a:rPr>
              <a:t>Intuitive and user-friendly interfaces enhance the overall shopping experience for users.</a:t>
            </a:r>
          </a:p>
          <a:p>
            <a:pPr algn="just">
              <a:lnSpc>
                <a:spcPts val="4404"/>
              </a:lnSpc>
            </a:pPr>
            <a:endParaRPr lang="en-US" sz="314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9608" y="1286425"/>
            <a:ext cx="15570426" cy="113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ITC Benguiat Semi-Bold"/>
              </a:rPr>
              <a:t>How Price Comparison Websites Work?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83307">
            <a:off x="6480852" y="-2013429"/>
            <a:ext cx="12986528" cy="14606524"/>
          </a:xfrm>
          <a:custGeom>
            <a:avLst/>
            <a:gdLst/>
            <a:ahLst/>
            <a:cxnLst/>
            <a:rect l="l" t="t" r="r" b="b"/>
            <a:pathLst>
              <a:path w="12986528" h="14606524">
                <a:moveTo>
                  <a:pt x="0" y="0"/>
                </a:moveTo>
                <a:lnTo>
                  <a:pt x="12986528" y="0"/>
                </a:lnTo>
                <a:lnTo>
                  <a:pt x="12986528" y="14606524"/>
                </a:lnTo>
                <a:lnTo>
                  <a:pt x="0" y="14606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0535" y="175595"/>
            <a:ext cx="5495488" cy="2260555"/>
          </a:xfrm>
          <a:custGeom>
            <a:avLst/>
            <a:gdLst/>
            <a:ahLst/>
            <a:cxnLst/>
            <a:rect l="l" t="t" r="r" b="b"/>
            <a:pathLst>
              <a:path w="5495488" h="2260555">
                <a:moveTo>
                  <a:pt x="0" y="0"/>
                </a:moveTo>
                <a:lnTo>
                  <a:pt x="5495488" y="0"/>
                </a:lnTo>
                <a:lnTo>
                  <a:pt x="5495488" y="2260556"/>
                </a:lnTo>
                <a:lnTo>
                  <a:pt x="0" y="2260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274" t="-14786" r="-68516" b="-2535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83892" y="8937545"/>
            <a:ext cx="972008" cy="1000596"/>
          </a:xfrm>
          <a:custGeom>
            <a:avLst/>
            <a:gdLst/>
            <a:ahLst/>
            <a:cxnLst/>
            <a:rect l="l" t="t" r="r" b="b"/>
            <a:pathLst>
              <a:path w="972008" h="1000596">
                <a:moveTo>
                  <a:pt x="0" y="0"/>
                </a:moveTo>
                <a:lnTo>
                  <a:pt x="972008" y="0"/>
                </a:lnTo>
                <a:lnTo>
                  <a:pt x="972008" y="1000597"/>
                </a:lnTo>
                <a:lnTo>
                  <a:pt x="0" y="100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63282" y="386382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8" y="0"/>
                </a:lnTo>
                <a:lnTo>
                  <a:pt x="1492618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027750" y="7824890"/>
            <a:ext cx="2231550" cy="2329610"/>
            <a:chOff x="0" y="0"/>
            <a:chExt cx="3760117" cy="39253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0089" cy="3925316"/>
            </a:xfrm>
            <a:custGeom>
              <a:avLst/>
              <a:gdLst/>
              <a:ahLst/>
              <a:cxnLst/>
              <a:rect l="l" t="t" r="r" b="b"/>
              <a:pathLst>
                <a:path w="3760089" h="3925316">
                  <a:moveTo>
                    <a:pt x="0" y="0"/>
                  </a:moveTo>
                  <a:lnTo>
                    <a:pt x="3760089" y="0"/>
                  </a:lnTo>
                  <a:lnTo>
                    <a:pt x="3760089" y="3925316"/>
                  </a:lnTo>
                  <a:lnTo>
                    <a:pt x="0" y="3925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3209" r="-4321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978992" y="5815476"/>
            <a:ext cx="2371852" cy="2371852"/>
            <a:chOff x="0" y="0"/>
            <a:chExt cx="4146363" cy="41463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6423" cy="4146423"/>
            </a:xfrm>
            <a:custGeom>
              <a:avLst/>
              <a:gdLst/>
              <a:ahLst/>
              <a:cxnLst/>
              <a:rect l="l" t="t" r="r" b="b"/>
              <a:pathLst>
                <a:path w="4146423" h="4146423">
                  <a:moveTo>
                    <a:pt x="0" y="0"/>
                  </a:moveTo>
                  <a:lnTo>
                    <a:pt x="4146423" y="0"/>
                  </a:lnTo>
                  <a:lnTo>
                    <a:pt x="4146423" y="4146423"/>
                  </a:lnTo>
                  <a:lnTo>
                    <a:pt x="0" y="4146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1" b="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178255" y="7692391"/>
            <a:ext cx="2594609" cy="2594609"/>
            <a:chOff x="0" y="0"/>
            <a:chExt cx="3970749" cy="39707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70782" cy="3970782"/>
            </a:xfrm>
            <a:custGeom>
              <a:avLst/>
              <a:gdLst/>
              <a:ahLst/>
              <a:cxnLst/>
              <a:rect l="l" t="t" r="r" b="b"/>
              <a:pathLst>
                <a:path w="3970782" h="3970782">
                  <a:moveTo>
                    <a:pt x="0" y="0"/>
                  </a:moveTo>
                  <a:lnTo>
                    <a:pt x="3970782" y="0"/>
                  </a:lnTo>
                  <a:lnTo>
                    <a:pt x="3970782" y="3970782"/>
                  </a:lnTo>
                  <a:lnTo>
                    <a:pt x="0" y="397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2543373" y="5674655"/>
            <a:ext cx="2762044" cy="2653492"/>
          </a:xfrm>
          <a:custGeom>
            <a:avLst/>
            <a:gdLst/>
            <a:ahLst/>
            <a:cxnLst/>
            <a:rect l="l" t="t" r="r" b="b"/>
            <a:pathLst>
              <a:path w="2762044" h="2653492">
                <a:moveTo>
                  <a:pt x="0" y="0"/>
                </a:moveTo>
                <a:lnTo>
                  <a:pt x="2762044" y="0"/>
                </a:lnTo>
                <a:lnTo>
                  <a:pt x="2762044" y="2653493"/>
                </a:lnTo>
                <a:lnTo>
                  <a:pt x="0" y="2653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549966" y="2345121"/>
            <a:ext cx="7420816" cy="5842206"/>
          </a:xfrm>
          <a:custGeom>
            <a:avLst/>
            <a:gdLst/>
            <a:ahLst/>
            <a:cxnLst/>
            <a:rect l="l" t="t" r="r" b="b"/>
            <a:pathLst>
              <a:path w="7420816" h="5842206">
                <a:moveTo>
                  <a:pt x="0" y="0"/>
                </a:moveTo>
                <a:lnTo>
                  <a:pt x="7420816" y="0"/>
                </a:lnTo>
                <a:lnTo>
                  <a:pt x="7420816" y="5842206"/>
                </a:lnTo>
                <a:lnTo>
                  <a:pt x="0" y="5842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543696" y="1116541"/>
            <a:ext cx="10860840" cy="115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7131" spc="698">
                <a:solidFill>
                  <a:srgbClr val="231F20"/>
                </a:solidFill>
                <a:latin typeface="ITC Benguiat Bold"/>
              </a:rPr>
              <a:t>TECHSTACK USED: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90187" y="2379001"/>
            <a:ext cx="11797813" cy="322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2585" lvl="2" indent="-277528" algn="l">
              <a:lnSpc>
                <a:spcPts val="5026"/>
              </a:lnSpc>
              <a:buFont typeface="Arial"/>
              <a:buChar char="⚬"/>
            </a:pPr>
            <a:r>
              <a:rPr lang="en-US" sz="3642" spc="356">
                <a:solidFill>
                  <a:srgbClr val="231F20"/>
                </a:solidFill>
                <a:latin typeface="DM Sans Bold"/>
              </a:rPr>
              <a:t>HTML</a:t>
            </a:r>
            <a:r>
              <a:rPr lang="en-US" sz="3642" spc="356">
                <a:solidFill>
                  <a:srgbClr val="231F20"/>
                </a:solidFill>
                <a:latin typeface="DM Sans"/>
              </a:rPr>
              <a:t> : To build the structure</a:t>
            </a:r>
          </a:p>
          <a:p>
            <a:pPr marL="832585" lvl="2" indent="-277528" algn="l">
              <a:lnSpc>
                <a:spcPts val="5026"/>
              </a:lnSpc>
              <a:buFont typeface="Arial"/>
              <a:buChar char="⚬"/>
            </a:pPr>
            <a:r>
              <a:rPr lang="en-US" sz="3642" spc="356">
                <a:solidFill>
                  <a:srgbClr val="231F20"/>
                </a:solidFill>
                <a:latin typeface="DM Sans Bold"/>
              </a:rPr>
              <a:t>CSS </a:t>
            </a:r>
            <a:r>
              <a:rPr lang="en-US" sz="3642" spc="356">
                <a:solidFill>
                  <a:srgbClr val="231F20"/>
                </a:solidFill>
                <a:latin typeface="DM Sans"/>
              </a:rPr>
              <a:t>:Used in Styling for Visual Appeal</a:t>
            </a:r>
          </a:p>
          <a:p>
            <a:pPr marL="832585" lvl="2" indent="-277528" algn="l">
              <a:lnSpc>
                <a:spcPts val="5026"/>
              </a:lnSpc>
              <a:buFont typeface="Arial"/>
              <a:buChar char="⚬"/>
            </a:pPr>
            <a:r>
              <a:rPr lang="en-US" sz="3642" spc="356">
                <a:solidFill>
                  <a:srgbClr val="231F20"/>
                </a:solidFill>
                <a:latin typeface="DM Sans Bold"/>
              </a:rPr>
              <a:t>JavaScript</a:t>
            </a:r>
            <a:r>
              <a:rPr lang="en-US" sz="3642" spc="356">
                <a:solidFill>
                  <a:srgbClr val="231F20"/>
                </a:solidFill>
                <a:latin typeface="DM Sans"/>
              </a:rPr>
              <a:t> : Interactivity and Functionality</a:t>
            </a:r>
          </a:p>
          <a:p>
            <a:pPr marL="832585" lvl="2" indent="-277528" algn="l">
              <a:lnSpc>
                <a:spcPts val="5026"/>
              </a:lnSpc>
              <a:buFont typeface="Arial"/>
              <a:buChar char="⚬"/>
            </a:pPr>
            <a:r>
              <a:rPr lang="en-US" sz="3642" spc="356">
                <a:solidFill>
                  <a:srgbClr val="231F20"/>
                </a:solidFill>
                <a:latin typeface="DM Sans Bold"/>
              </a:rPr>
              <a:t>Python </a:t>
            </a:r>
            <a:r>
              <a:rPr lang="en-US" sz="3642" spc="356">
                <a:solidFill>
                  <a:srgbClr val="231F20"/>
                </a:solidFill>
                <a:latin typeface="DM Sans"/>
              </a:rPr>
              <a:t>: Backend Development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800535" y="8026445"/>
            <a:ext cx="5495488" cy="2260555"/>
          </a:xfrm>
          <a:custGeom>
            <a:avLst/>
            <a:gdLst/>
            <a:ahLst/>
            <a:cxnLst/>
            <a:rect l="l" t="t" r="r" b="b"/>
            <a:pathLst>
              <a:path w="5495488" h="2260555">
                <a:moveTo>
                  <a:pt x="0" y="0"/>
                </a:moveTo>
                <a:lnTo>
                  <a:pt x="5495488" y="0"/>
                </a:lnTo>
                <a:lnTo>
                  <a:pt x="5495488" y="2260555"/>
                </a:lnTo>
                <a:lnTo>
                  <a:pt x="0" y="2260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274" t="-14786" r="-68516" b="-253585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944650" y="-427259"/>
            <a:ext cx="10835690" cy="11141518"/>
            <a:chOff x="0" y="0"/>
            <a:chExt cx="6350000" cy="6529224"/>
          </a:xfrm>
        </p:grpSpPr>
        <p:sp>
          <p:nvSpPr>
            <p:cNvPr id="3" name="Freeform 3"/>
            <p:cNvSpPr/>
            <p:nvPr/>
          </p:nvSpPr>
          <p:spPr>
            <a:xfrm>
              <a:off x="0" y="82550"/>
              <a:ext cx="6350000" cy="6445403"/>
            </a:xfrm>
            <a:custGeom>
              <a:avLst/>
              <a:gdLst/>
              <a:ahLst/>
              <a:cxnLst/>
              <a:rect l="l" t="t" r="r" b="b"/>
              <a:pathLst>
                <a:path w="6350000" h="6445403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6445403"/>
                  </a:lnTo>
                  <a:lnTo>
                    <a:pt x="6350000" y="6445403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6791" y="1949157"/>
            <a:ext cx="1001909" cy="1031376"/>
          </a:xfrm>
          <a:custGeom>
            <a:avLst/>
            <a:gdLst/>
            <a:ahLst/>
            <a:cxnLst/>
            <a:rect l="l" t="t" r="r" b="b"/>
            <a:pathLst>
              <a:path w="1001909" h="1031376">
                <a:moveTo>
                  <a:pt x="0" y="0"/>
                </a:moveTo>
                <a:lnTo>
                  <a:pt x="1001909" y="0"/>
                </a:lnTo>
                <a:lnTo>
                  <a:pt x="1001909" y="1031376"/>
                </a:lnTo>
                <a:lnTo>
                  <a:pt x="0" y="1031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26650" y="436330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1" y="0"/>
                </a:lnTo>
                <a:lnTo>
                  <a:pt x="1150891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55224" y="8528503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1" y="0"/>
                </a:lnTo>
                <a:lnTo>
                  <a:pt x="1150891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7746" y="2222477"/>
            <a:ext cx="8478369" cy="688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4641" u="sng">
                <a:solidFill>
                  <a:srgbClr val="000000"/>
                </a:solidFill>
                <a:latin typeface="Dynamo Medium"/>
              </a:rPr>
              <a:t>FUNCTIONAL REQUIREMENT</a:t>
            </a:r>
          </a:p>
          <a:p>
            <a:pPr algn="l">
              <a:lnSpc>
                <a:spcPts val="5531"/>
              </a:lnSpc>
            </a:pPr>
            <a:r>
              <a:rPr lang="en-US" sz="4254">
                <a:solidFill>
                  <a:srgbClr val="000000"/>
                </a:solidFill>
                <a:latin typeface="Dynamo Medium"/>
              </a:rPr>
              <a:t>•User registration and authentication</a:t>
            </a:r>
          </a:p>
          <a:p>
            <a:pPr algn="l">
              <a:lnSpc>
                <a:spcPts val="5531"/>
              </a:lnSpc>
            </a:pPr>
            <a:r>
              <a:rPr lang="en-US" sz="4254">
                <a:solidFill>
                  <a:srgbClr val="000000"/>
                </a:solidFill>
                <a:latin typeface="Dynamo Medium"/>
              </a:rPr>
              <a:t>•Product database</a:t>
            </a:r>
          </a:p>
          <a:p>
            <a:pPr algn="l">
              <a:lnSpc>
                <a:spcPts val="5531"/>
              </a:lnSpc>
            </a:pPr>
            <a:r>
              <a:rPr lang="en-US" sz="4254">
                <a:solidFill>
                  <a:srgbClr val="000000"/>
                </a:solidFill>
                <a:latin typeface="Dynamo Medium"/>
              </a:rPr>
              <a:t>•Search and filtering</a:t>
            </a:r>
          </a:p>
          <a:p>
            <a:pPr algn="l">
              <a:lnSpc>
                <a:spcPts val="5531"/>
              </a:lnSpc>
            </a:pPr>
            <a:r>
              <a:rPr lang="en-US" sz="4254">
                <a:solidFill>
                  <a:srgbClr val="000000"/>
                </a:solidFill>
                <a:latin typeface="Dynamo Medium"/>
              </a:rPr>
              <a:t>•Price comparison</a:t>
            </a:r>
          </a:p>
          <a:p>
            <a:pPr algn="l">
              <a:lnSpc>
                <a:spcPts val="5531"/>
              </a:lnSpc>
            </a:pPr>
            <a:r>
              <a:rPr lang="en-US" sz="4254">
                <a:solidFill>
                  <a:srgbClr val="000000"/>
                </a:solidFill>
                <a:latin typeface="Dynamo Medium"/>
              </a:rPr>
              <a:t>•Wishlist and cart</a:t>
            </a:r>
          </a:p>
          <a:p>
            <a:pPr algn="l">
              <a:lnSpc>
                <a:spcPts val="5531"/>
              </a:lnSpc>
            </a:pPr>
            <a:r>
              <a:rPr lang="en-US" sz="4254">
                <a:solidFill>
                  <a:srgbClr val="000000"/>
                </a:solidFill>
                <a:latin typeface="Dynamo Medium"/>
              </a:rPr>
              <a:t>•Notification system</a:t>
            </a:r>
          </a:p>
          <a:p>
            <a:pPr algn="l">
              <a:lnSpc>
                <a:spcPts val="5531"/>
              </a:lnSpc>
            </a:pPr>
            <a:r>
              <a:rPr lang="en-US" sz="4254">
                <a:solidFill>
                  <a:srgbClr val="000000"/>
                </a:solidFill>
                <a:latin typeface="Dynamo Medium"/>
              </a:rPr>
              <a:t>•User profiles</a:t>
            </a:r>
          </a:p>
          <a:p>
            <a:pPr algn="l">
              <a:lnSpc>
                <a:spcPts val="5531"/>
              </a:lnSpc>
            </a:pPr>
            <a:r>
              <a:rPr lang="en-US" sz="4254">
                <a:solidFill>
                  <a:srgbClr val="000000"/>
                </a:solidFill>
                <a:latin typeface="Dynamo Medium"/>
              </a:rPr>
              <a:t>•Mobile responsiveness</a:t>
            </a:r>
          </a:p>
          <a:p>
            <a:pPr algn="l">
              <a:lnSpc>
                <a:spcPts val="3687"/>
              </a:lnSpc>
            </a:pPr>
            <a:endParaRPr lang="en-US" sz="4254">
              <a:solidFill>
                <a:srgbClr val="000000"/>
              </a:solidFill>
              <a:latin typeface="Dynamo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49563" y="1938038"/>
            <a:ext cx="6519401" cy="732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25"/>
              </a:lnSpc>
              <a:spcBef>
                <a:spcPct val="0"/>
              </a:spcBef>
            </a:pPr>
            <a:endParaRPr/>
          </a:p>
          <a:p>
            <a:pPr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000000"/>
                </a:solidFill>
                <a:latin typeface="Dynamo Medium"/>
              </a:rPr>
              <a:t>•Performance</a:t>
            </a:r>
          </a:p>
          <a:p>
            <a:pPr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000000"/>
                </a:solidFill>
                <a:latin typeface="Dynamo Medium"/>
              </a:rPr>
              <a:t>•Security</a:t>
            </a:r>
          </a:p>
          <a:p>
            <a:pPr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000000"/>
                </a:solidFill>
                <a:latin typeface="Dynamo Medium"/>
              </a:rPr>
              <a:t>•Scalability</a:t>
            </a:r>
          </a:p>
          <a:p>
            <a:pPr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000000"/>
                </a:solidFill>
                <a:latin typeface="Dynamo Medium"/>
              </a:rPr>
              <a:t>•Reliability</a:t>
            </a:r>
          </a:p>
          <a:p>
            <a:pPr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000000"/>
                </a:solidFill>
                <a:latin typeface="Dynamo Medium"/>
              </a:rPr>
              <a:t>•Usability</a:t>
            </a:r>
          </a:p>
          <a:p>
            <a:pPr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000000"/>
                </a:solidFill>
                <a:latin typeface="Dynamo Medium"/>
              </a:rPr>
              <a:t>•Compliance</a:t>
            </a:r>
          </a:p>
          <a:p>
            <a:pPr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000000"/>
                </a:solidFill>
                <a:latin typeface="Dynamo Medium"/>
              </a:rPr>
              <a:t>•Browser compability</a:t>
            </a:r>
          </a:p>
          <a:p>
            <a:pPr>
              <a:lnSpc>
                <a:spcPts val="6425"/>
              </a:lnSpc>
              <a:spcBef>
                <a:spcPct val="0"/>
              </a:spcBef>
            </a:pPr>
            <a:r>
              <a:rPr lang="en-US" sz="4589">
                <a:solidFill>
                  <a:srgbClr val="000000"/>
                </a:solidFill>
                <a:latin typeface="Dynamo Medium"/>
              </a:rPr>
              <a:t>•Response time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535127" y="3405223"/>
            <a:ext cx="6533739" cy="3499037"/>
            <a:chOff x="0" y="0"/>
            <a:chExt cx="8711652" cy="46653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959297"/>
              <a:ext cx="8711652" cy="706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88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1372" y="-66675"/>
              <a:ext cx="8377023" cy="734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8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286873" y="2193902"/>
            <a:ext cx="11001127" cy="65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  <a:spcBef>
                <a:spcPct val="0"/>
              </a:spcBef>
            </a:pPr>
            <a:r>
              <a:rPr lang="en-US" sz="3797" u="sng">
                <a:solidFill>
                  <a:srgbClr val="171616"/>
                </a:solidFill>
                <a:latin typeface="Dynamo Condensed Bold"/>
              </a:rPr>
              <a:t>NON-FUNCTIONAL REQUIREMENT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8532" y="356834"/>
            <a:ext cx="6584275" cy="123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5"/>
              </a:lnSpc>
              <a:spcBef>
                <a:spcPct val="0"/>
              </a:spcBef>
            </a:pPr>
            <a:r>
              <a:rPr lang="en-US" sz="6496">
                <a:solidFill>
                  <a:srgbClr val="000000"/>
                </a:solidFill>
                <a:latin typeface="ITC Benguiat Bold"/>
              </a:rPr>
              <a:t>REQUIREMENTS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28467" flipH="1">
            <a:off x="807528" y="-1733772"/>
            <a:ext cx="13563850" cy="15255864"/>
          </a:xfrm>
          <a:custGeom>
            <a:avLst/>
            <a:gdLst/>
            <a:ahLst/>
            <a:cxnLst/>
            <a:rect l="l" t="t" r="r" b="b"/>
            <a:pathLst>
              <a:path w="13563850" h="15255864">
                <a:moveTo>
                  <a:pt x="13563851" y="0"/>
                </a:moveTo>
                <a:lnTo>
                  <a:pt x="0" y="0"/>
                </a:lnTo>
                <a:lnTo>
                  <a:pt x="0" y="15255865"/>
                </a:lnTo>
                <a:lnTo>
                  <a:pt x="13563851" y="15255865"/>
                </a:lnTo>
                <a:lnTo>
                  <a:pt x="135638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46552" y="1551602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7" y="0"/>
                </a:lnTo>
                <a:lnTo>
                  <a:pt x="1492617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4156" y="528402"/>
            <a:ext cx="972008" cy="1000596"/>
          </a:xfrm>
          <a:custGeom>
            <a:avLst/>
            <a:gdLst/>
            <a:ahLst/>
            <a:cxnLst/>
            <a:rect l="l" t="t" r="r" b="b"/>
            <a:pathLst>
              <a:path w="972008" h="1000596">
                <a:moveTo>
                  <a:pt x="0" y="0"/>
                </a:moveTo>
                <a:lnTo>
                  <a:pt x="972008" y="0"/>
                </a:lnTo>
                <a:lnTo>
                  <a:pt x="972008" y="1000596"/>
                </a:lnTo>
                <a:lnTo>
                  <a:pt x="0" y="100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98935" y="8637970"/>
            <a:ext cx="1205213" cy="1240660"/>
          </a:xfrm>
          <a:custGeom>
            <a:avLst/>
            <a:gdLst/>
            <a:ahLst/>
            <a:cxnLst/>
            <a:rect l="l" t="t" r="r" b="b"/>
            <a:pathLst>
              <a:path w="1205213" h="1240660">
                <a:moveTo>
                  <a:pt x="0" y="0"/>
                </a:moveTo>
                <a:lnTo>
                  <a:pt x="1205213" y="0"/>
                </a:lnTo>
                <a:lnTo>
                  <a:pt x="1205213" y="1240660"/>
                </a:lnTo>
                <a:lnTo>
                  <a:pt x="0" y="1240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0343" y="7688038"/>
            <a:ext cx="1196714" cy="1231912"/>
          </a:xfrm>
          <a:custGeom>
            <a:avLst/>
            <a:gdLst/>
            <a:ahLst/>
            <a:cxnLst/>
            <a:rect l="l" t="t" r="r" b="b"/>
            <a:pathLst>
              <a:path w="1196714" h="1231912">
                <a:moveTo>
                  <a:pt x="0" y="0"/>
                </a:moveTo>
                <a:lnTo>
                  <a:pt x="1196714" y="0"/>
                </a:lnTo>
                <a:lnTo>
                  <a:pt x="1196714" y="1231912"/>
                </a:lnTo>
                <a:lnTo>
                  <a:pt x="0" y="123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29547" y="216759"/>
            <a:ext cx="8878732" cy="1011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</a:pPr>
            <a:endParaRPr dirty="0"/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•User interface</a:t>
            </a:r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•Web server </a:t>
            </a:r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•Application server </a:t>
            </a:r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•Database</a:t>
            </a:r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•External data sources</a:t>
            </a:r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•User authentication and authorization</a:t>
            </a:r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•Search and filtering system</a:t>
            </a:r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•Wishlist and cart </a:t>
            </a:r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•Payment and integration</a:t>
            </a:r>
          </a:p>
          <a:p>
            <a:pPr algn="ctr">
              <a:lnSpc>
                <a:spcPts val="5359"/>
              </a:lnSpc>
            </a:pPr>
            <a:r>
              <a:rPr lang="en-US" sz="3998" spc="654" dirty="0">
                <a:solidFill>
                  <a:srgbClr val="000000"/>
                </a:solidFill>
                <a:latin typeface="Gagalin"/>
              </a:rPr>
              <a:t>•Backup and recovery</a:t>
            </a:r>
          </a:p>
          <a:p>
            <a:pPr algn="ctr">
              <a:lnSpc>
                <a:spcPts val="5001"/>
              </a:lnSpc>
            </a:pPr>
            <a:endParaRPr lang="en-US" sz="3998" spc="654" dirty="0">
              <a:solidFill>
                <a:srgbClr val="000000"/>
              </a:solidFill>
              <a:latin typeface="Gagalin"/>
            </a:endParaRPr>
          </a:p>
          <a:p>
            <a:pPr algn="ctr">
              <a:lnSpc>
                <a:spcPts val="6609"/>
              </a:lnSpc>
            </a:pPr>
            <a:endParaRPr lang="en-US" sz="3998" spc="654" dirty="0">
              <a:solidFill>
                <a:srgbClr val="000000"/>
              </a:solidFill>
              <a:latin typeface="Gagali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483127" y="1501321"/>
            <a:ext cx="7138364" cy="8785679"/>
          </a:xfrm>
          <a:custGeom>
            <a:avLst/>
            <a:gdLst/>
            <a:ahLst/>
            <a:cxnLst/>
            <a:rect l="l" t="t" r="r" b="b"/>
            <a:pathLst>
              <a:path w="7138364" h="8785679">
                <a:moveTo>
                  <a:pt x="0" y="0"/>
                </a:moveTo>
                <a:lnTo>
                  <a:pt x="7138364" y="0"/>
                </a:lnTo>
                <a:lnTo>
                  <a:pt x="7138364" y="8785679"/>
                </a:lnTo>
                <a:lnTo>
                  <a:pt x="0" y="8785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5595" y="39790"/>
            <a:ext cx="12474920" cy="101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6"/>
              </a:lnSpc>
            </a:pPr>
            <a:r>
              <a:rPr lang="en-US" sz="5820" dirty="0">
                <a:solidFill>
                  <a:srgbClr val="000000"/>
                </a:solidFill>
                <a:latin typeface="Zico Display Inline"/>
              </a:rPr>
              <a:t>ARCHITECTURE: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6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90747" y="422643"/>
            <a:ext cx="28269494" cy="9441713"/>
            <a:chOff x="0" y="0"/>
            <a:chExt cx="37692659" cy="1258895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011163" cy="6593071"/>
              <a:chOff x="0" y="0"/>
              <a:chExt cx="6350000" cy="22021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8681496" y="0"/>
              <a:ext cx="19011163" cy="6593071"/>
              <a:chOff x="0" y="0"/>
              <a:chExt cx="6350000" cy="22021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18681496" y="5995880"/>
              <a:ext cx="19011163" cy="6593071"/>
              <a:chOff x="0" y="0"/>
              <a:chExt cx="6350000" cy="22021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10800000">
              <a:off x="0" y="5995880"/>
              <a:ext cx="19011163" cy="6593071"/>
              <a:chOff x="0" y="0"/>
              <a:chExt cx="6350000" cy="22021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82550"/>
                <a:ext cx="6350000" cy="211836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2118360">
                    <a:moveTo>
                      <a:pt x="5877560" y="149860"/>
                    </a:moveTo>
                    <a:cubicBezTo>
                      <a:pt x="5786120" y="208280"/>
                      <a:pt x="5713730" y="255270"/>
                      <a:pt x="5556250" y="255270"/>
                    </a:cubicBezTo>
                    <a:cubicBezTo>
                      <a:pt x="5398770" y="255270"/>
                      <a:pt x="5326380" y="209550"/>
                      <a:pt x="5234940" y="149860"/>
                    </a:cubicBezTo>
                    <a:cubicBezTo>
                      <a:pt x="5130800" y="82550"/>
                      <a:pt x="5001260" y="0"/>
                      <a:pt x="4762500" y="0"/>
                    </a:cubicBezTo>
                    <a:cubicBezTo>
                      <a:pt x="4523740" y="0"/>
                      <a:pt x="4394200" y="82550"/>
                      <a:pt x="4290060" y="148590"/>
                    </a:cubicBezTo>
                    <a:cubicBezTo>
                      <a:pt x="4198620" y="207010"/>
                      <a:pt x="4126230" y="254000"/>
                      <a:pt x="3968750" y="254000"/>
                    </a:cubicBezTo>
                    <a:cubicBezTo>
                      <a:pt x="3811270" y="254000"/>
                      <a:pt x="3738880" y="208280"/>
                      <a:pt x="3647440" y="148590"/>
                    </a:cubicBezTo>
                    <a:cubicBezTo>
                      <a:pt x="3543300" y="82550"/>
                      <a:pt x="3413760" y="0"/>
                      <a:pt x="3175000" y="0"/>
                    </a:cubicBezTo>
                    <a:cubicBezTo>
                      <a:pt x="2936240" y="0"/>
                      <a:pt x="2806700" y="82550"/>
                      <a:pt x="2702560" y="148590"/>
                    </a:cubicBezTo>
                    <a:cubicBezTo>
                      <a:pt x="2611120" y="207010"/>
                      <a:pt x="2538730" y="254000"/>
                      <a:pt x="2381250" y="254000"/>
                    </a:cubicBezTo>
                    <a:cubicBezTo>
                      <a:pt x="2223770" y="254000"/>
                      <a:pt x="2151380" y="208280"/>
                      <a:pt x="2059940" y="148590"/>
                    </a:cubicBezTo>
                    <a:cubicBezTo>
                      <a:pt x="1955800" y="82550"/>
                      <a:pt x="1826260" y="0"/>
                      <a:pt x="1587500" y="0"/>
                    </a:cubicBezTo>
                    <a:cubicBezTo>
                      <a:pt x="1348740" y="0"/>
                      <a:pt x="1219200" y="82550"/>
                      <a:pt x="1115060" y="148590"/>
                    </a:cubicBezTo>
                    <a:cubicBezTo>
                      <a:pt x="1023620" y="207010"/>
                      <a:pt x="951230" y="254000"/>
                      <a:pt x="793750" y="254000"/>
                    </a:cubicBezTo>
                    <a:cubicBezTo>
                      <a:pt x="636270" y="254000"/>
                      <a:pt x="563880" y="208280"/>
                      <a:pt x="472440" y="148590"/>
                    </a:cubicBezTo>
                    <a:cubicBezTo>
                      <a:pt x="368300" y="82550"/>
                      <a:pt x="238760" y="0"/>
                      <a:pt x="0" y="0"/>
                    </a:cubicBezTo>
                    <a:lnTo>
                      <a:pt x="0" y="2118360"/>
                    </a:lnTo>
                    <a:lnTo>
                      <a:pt x="6350000" y="2118360"/>
                    </a:lnTo>
                    <a:lnTo>
                      <a:pt x="6350000" y="0"/>
                    </a:lnTo>
                    <a:cubicBezTo>
                      <a:pt x="6111240" y="0"/>
                      <a:pt x="5981700" y="82550"/>
                      <a:pt x="5877560" y="1498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1" name="Freeform 11"/>
          <p:cNvSpPr/>
          <p:nvPr/>
        </p:nvSpPr>
        <p:spPr>
          <a:xfrm>
            <a:off x="16920482" y="1382169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1" y="0"/>
                </a:lnTo>
                <a:lnTo>
                  <a:pt x="1150891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8485101"/>
            <a:ext cx="1492617" cy="1536518"/>
          </a:xfrm>
          <a:custGeom>
            <a:avLst/>
            <a:gdLst/>
            <a:ahLst/>
            <a:cxnLst/>
            <a:rect l="l" t="t" r="r" b="b"/>
            <a:pathLst>
              <a:path w="1492617" h="1536518">
                <a:moveTo>
                  <a:pt x="0" y="0"/>
                </a:moveTo>
                <a:lnTo>
                  <a:pt x="1492617" y="0"/>
                </a:lnTo>
                <a:lnTo>
                  <a:pt x="1492617" y="1536518"/>
                </a:lnTo>
                <a:lnTo>
                  <a:pt x="0" y="1536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77535" y="197429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1" y="0"/>
                </a:lnTo>
                <a:lnTo>
                  <a:pt x="1150891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747024" y="9102260"/>
            <a:ext cx="1150890" cy="1184740"/>
          </a:xfrm>
          <a:custGeom>
            <a:avLst/>
            <a:gdLst/>
            <a:ahLst/>
            <a:cxnLst/>
            <a:rect l="l" t="t" r="r" b="b"/>
            <a:pathLst>
              <a:path w="1150890" h="1184740">
                <a:moveTo>
                  <a:pt x="0" y="0"/>
                </a:moveTo>
                <a:lnTo>
                  <a:pt x="1150890" y="0"/>
                </a:lnTo>
                <a:lnTo>
                  <a:pt x="1150890" y="1184740"/>
                </a:lnTo>
                <a:lnTo>
                  <a:pt x="0" y="118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847" t="-296347" r="-724937" b="-54461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405717"/>
            <a:ext cx="16230600" cy="661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DM Sans"/>
              </a:rPr>
              <a:t>Cost savings and finding the best deals:</a:t>
            </a:r>
          </a:p>
          <a:p>
            <a:pPr marL="718946" lvl="2" indent="-239649" algn="just">
              <a:lnSpc>
                <a:spcPts val="4402"/>
              </a:lnSpc>
              <a:buFont typeface="Arial"/>
              <a:buChar char="⚬"/>
            </a:pPr>
            <a:r>
              <a:rPr lang="en-US" sz="3144">
                <a:solidFill>
                  <a:srgbClr val="000000"/>
                </a:solidFill>
                <a:latin typeface="DM Sans"/>
              </a:rPr>
              <a:t>Users can identify and seize the most cost-effective options, resulting in significant savings.</a:t>
            </a:r>
          </a:p>
          <a:p>
            <a:pPr algn="just">
              <a:lnSpc>
                <a:spcPts val="4402"/>
              </a:lnSpc>
            </a:pPr>
            <a:endParaRPr lang="en-US" sz="3144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DM Sans"/>
              </a:rPr>
              <a:t>Time-saving and streamlining the shopping process:</a:t>
            </a:r>
          </a:p>
          <a:p>
            <a:pPr marL="718946" lvl="2" indent="-239649" algn="just">
              <a:lnSpc>
                <a:spcPts val="4402"/>
              </a:lnSpc>
              <a:buFont typeface="Arial"/>
              <a:buChar char="⚬"/>
            </a:pPr>
            <a:r>
              <a:rPr lang="en-US" sz="3144">
                <a:solidFill>
                  <a:srgbClr val="000000"/>
                </a:solidFill>
                <a:latin typeface="DM Sans"/>
              </a:rPr>
              <a:t>The convenience of having a centralized location for comparing prices saves valuable time during the shopping experience.</a:t>
            </a:r>
          </a:p>
          <a:p>
            <a:pPr algn="just">
              <a:lnSpc>
                <a:spcPts val="4402"/>
              </a:lnSpc>
            </a:pPr>
            <a:endParaRPr lang="en-US" sz="3144">
              <a:solidFill>
                <a:srgbClr val="000000"/>
              </a:solidFill>
              <a:latin typeface="DM Sans"/>
            </a:endParaRPr>
          </a:p>
          <a:p>
            <a:pPr algn="just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DM Sans"/>
              </a:rPr>
              <a:t>Convenience of accessing a variety of products:</a:t>
            </a:r>
          </a:p>
          <a:p>
            <a:pPr marL="718946" lvl="2" indent="-239649" algn="just">
              <a:lnSpc>
                <a:spcPts val="4402"/>
              </a:lnSpc>
              <a:buFont typeface="Arial"/>
              <a:buChar char="⚬"/>
            </a:pPr>
            <a:r>
              <a:rPr lang="en-US" sz="3144">
                <a:solidFill>
                  <a:srgbClr val="000000"/>
                </a:solidFill>
                <a:latin typeface="DM Sans"/>
              </a:rPr>
              <a:t>These platforms provide a one-stop-shop for users to access a diverse range of products and sellers.</a:t>
            </a:r>
          </a:p>
          <a:p>
            <a:pPr algn="just">
              <a:lnSpc>
                <a:spcPts val="4404"/>
              </a:lnSpc>
            </a:pPr>
            <a:endParaRPr lang="en-US" sz="314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00100"/>
            <a:ext cx="15570426" cy="113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ITC Benguiat"/>
              </a:rPr>
              <a:t>Advantages for Consumers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449</Words>
  <Application>Microsoft Office PowerPoint</Application>
  <PresentationFormat>Custom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30" baseType="lpstr">
      <vt:lpstr>DM Sans Bold</vt:lpstr>
      <vt:lpstr>Calibri</vt:lpstr>
      <vt:lpstr>Dynamo Condensed Bold</vt:lpstr>
      <vt:lpstr>Sedgwick Ave</vt:lpstr>
      <vt:lpstr>Loubag Medium</vt:lpstr>
      <vt:lpstr>ITC Benguiat Bold</vt:lpstr>
      <vt:lpstr>Art Nuvo Letterpress</vt:lpstr>
      <vt:lpstr>Gagalin</vt:lpstr>
      <vt:lpstr>Aprila</vt:lpstr>
      <vt:lpstr>ITC Benguiat</vt:lpstr>
      <vt:lpstr>Zico Display Inline</vt:lpstr>
      <vt:lpstr>Binggo Wood</vt:lpstr>
      <vt:lpstr>DM Sans</vt:lpstr>
      <vt:lpstr>Dynamo Medium</vt:lpstr>
      <vt:lpstr>Nunito Bold</vt:lpstr>
      <vt:lpstr>Arial</vt:lpstr>
      <vt:lpstr>Baron</vt:lpstr>
      <vt:lpstr>ITC Benguiat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comprarison final.pptx</dc:title>
  <cp:lastModifiedBy>Tanushka verma</cp:lastModifiedBy>
  <cp:revision>2</cp:revision>
  <dcterms:created xsi:type="dcterms:W3CDTF">2006-08-16T00:00:00Z</dcterms:created>
  <dcterms:modified xsi:type="dcterms:W3CDTF">2024-01-18T08:46:32Z</dcterms:modified>
  <dc:identifier>DAF6KZjIQI0</dc:identifier>
</cp:coreProperties>
</file>